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71" r:id="rId3"/>
    <p:sldId id="273" r:id="rId4"/>
    <p:sldId id="277" r:id="rId5"/>
    <p:sldId id="275" r:id="rId6"/>
    <p:sldId id="281" r:id="rId7"/>
    <p:sldId id="276" r:id="rId8"/>
    <p:sldId id="274" r:id="rId9"/>
    <p:sldId id="278" r:id="rId10"/>
    <p:sldId id="280" r:id="rId11"/>
    <p:sldId id="282" r:id="rId12"/>
    <p:sldId id="268" r:id="rId13"/>
    <p:sldId id="269" r:id="rId14"/>
  </p:sldIdLst>
  <p:sldSz cx="9144000" cy="5143500" type="screen16x9"/>
  <p:notesSz cx="6858000" cy="9144000"/>
  <p:embeddedFontLst>
    <p:embeddedFont>
      <p:font typeface="Helvetica Neue"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userDrawn="1">
          <p15:clr>
            <a:srgbClr val="9AA0A6"/>
          </p15:clr>
        </p15:guide>
        <p15:guide id="2" orient="horz" pos="1620" userDrawn="1">
          <p15:clr>
            <a:srgbClr val="9AA0A6"/>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hA8YRcDB+QgB2yr51RUTqfxFSt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61" autoAdjust="0"/>
  </p:normalViewPr>
  <p:slideViewPr>
    <p:cSldViewPr snapToGrid="0">
      <p:cViewPr varScale="1">
        <p:scale>
          <a:sx n="109" d="100"/>
          <a:sy n="109" d="100"/>
        </p:scale>
        <p:origin x="1638" y="96"/>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CL" dirty="0"/>
              <a:t>La priorización se basa en el entendimiento del área comercial, más allá del negocio, sin importar en qué rubro trabajemos es importante entender lo que motiva al área comercial, sí vender más es siempre lo primero, pero ¿Cómo? Ellos tienen una visión que como equipo de desarrollo dejamos de lado y nos nubla a la hora de entender el qué o el cuándo de las cosas.</a:t>
            </a:r>
          </a:p>
          <a:p>
            <a:pPr marL="158750" indent="0">
              <a:buNone/>
            </a:pPr>
            <a:endParaRPr lang="es-CL" dirty="0"/>
          </a:p>
          <a:p>
            <a:pPr marL="158750" indent="0">
              <a:buNone/>
            </a:pPr>
            <a:r>
              <a:rPr lang="es-CL" dirty="0"/>
              <a:t>Planificación: dejemos de hacerlo “solos” o de manera aislada, es importante entendernos y dimensionar el tamaño de los cambios, funcionalidades o productos que nos están pidiendo hacer, así evitamos la pregunta favorita de los </a:t>
            </a:r>
            <a:r>
              <a:rPr lang="es-CL" dirty="0" err="1"/>
              <a:t>stakeholders</a:t>
            </a:r>
            <a:r>
              <a:rPr lang="es-CL" dirty="0"/>
              <a:t> ¿Cuándo estará listo? Y por ende también se minimiza, no, no se acaba, el “¿Cómo vamos?”</a:t>
            </a:r>
          </a:p>
          <a:p>
            <a:pPr marL="158750" indent="0">
              <a:buNone/>
            </a:pPr>
            <a:endParaRPr lang="es-CL" dirty="0"/>
          </a:p>
          <a:p>
            <a:pPr marL="158750" indent="0">
              <a:buNone/>
            </a:pPr>
            <a:r>
              <a:rPr lang="es-MX" dirty="0"/>
              <a:t>Comunicación, siempre y en todo momento, es los equipos actuales de trabajo, de hecho, valoro más un ingeniero que levante la mano y pida ayuda que uno que se las sepa todas y trabaje por su cuenta, ese que pide ayuda va a poder encajar mejor en el equipo y creará vínculos que luego hacen mi trabajo más fácil, el tratar de resolver la situación, pero sabiendo que si lo sobrepasa puede pedir ayuda es una ventaja enorme, aunque debemos manejarla con justa medida para que siga siendo un aporte y no una carga para el equipo.</a:t>
            </a:r>
          </a:p>
          <a:p>
            <a:pPr marL="158750" indent="0">
              <a:buNone/>
            </a:pPr>
            <a:endParaRPr lang="es-MX" dirty="0"/>
          </a:p>
          <a:p>
            <a:pPr marL="158750" indent="0">
              <a:buNone/>
            </a:pPr>
            <a:r>
              <a:rPr lang="es-MX" dirty="0"/>
              <a:t>Motivación, conocer la motivación del equipo, de todos y cada uno que lo integra, a algunos los motiva la autonomía, los retos, las nuevas tecnologías y herramientas, la flexibilidad laboral, los aumentos de salario o el crecimiento profesional, como los que están aquí el día de hoy. Como líderes debemos poder identificar y alimentar esas motivaciones, salvo la del aumento de salario que se hace un poco más complicada porque en muchos escenarios no depende solo de nosotros.</a:t>
            </a:r>
          </a:p>
          <a:p>
            <a:pPr marL="158750" indent="0">
              <a:buNone/>
            </a:pPr>
            <a:endParaRPr lang="es-MX" dirty="0"/>
          </a:p>
          <a:p>
            <a:pPr marL="158750" indent="0">
              <a:buNone/>
            </a:pPr>
            <a:r>
              <a:rPr lang="es-MX" dirty="0"/>
              <a:t>Lo del crecimiento profesional, además de un </a:t>
            </a:r>
            <a:r>
              <a:rPr lang="es-MX" dirty="0" err="1"/>
              <a:t>career</a:t>
            </a:r>
            <a:r>
              <a:rPr lang="es-MX" dirty="0"/>
              <a:t> </a:t>
            </a:r>
            <a:r>
              <a:rPr lang="es-MX" dirty="0" err="1"/>
              <a:t>ladder</a:t>
            </a:r>
            <a:r>
              <a:rPr lang="es-MX" dirty="0"/>
              <a:t> o carrera o escala profesional, por favor expresada en metas y no en tiempo, tiene mucho que ver con el aprendizaje constante, si lo que hacemos no tiene una base sólida desde la concepción de la idea, seguramente será algo que se deseche en el camino y nos generará una frustración terrible, el impacto en el equipo en algunos casos es notorio, sobre todo en proyectos grandes y la mejor forma de evitar que pase, porque va a pasar, es documentar lo que vamos aprendiendo. Como líderes identificamos lo que motiva a cada integrante, ahora debemos poner en práctica la adecuación de proyectos, funcionalidades, herramientas o tecnologías donde se pueda mantener a cada integrante motivado, aprendiendo algo nuevo cada día y que eso sirva como motor para la motivación de los demás, acá es importante evitar los favoritismos y poder repartir entre todos lo que se quiere hacer y lograr. Esa es la parte difícil.</a:t>
            </a:r>
          </a:p>
          <a:p>
            <a:pPr marL="158750" indent="0">
              <a:buNone/>
            </a:pPr>
            <a:endParaRPr lang="es-MX" dirty="0"/>
          </a:p>
          <a:p>
            <a:pPr marL="158750" indent="0">
              <a:buNone/>
            </a:pPr>
            <a:r>
              <a:rPr lang="es-MX" dirty="0"/>
              <a:t>Por último, recordar que esto es iterativo, es un proceso evolutivo donde vamos aprendiendo todos juntos, se perfecciona, se discute, se mejora y se vuelve a probar, desafortunadamente no existen simuladores que nos permitan dar una previsión de lo que ocurrirá porque trabajamos con personas, con variables infinitas de escenarios posibles y no, no tenemos la gema del tiempo, pero si tenemos retrospectivas, </a:t>
            </a:r>
            <a:r>
              <a:rPr lang="es-MX" dirty="0" err="1"/>
              <a:t>dailys</a:t>
            </a:r>
            <a:r>
              <a:rPr lang="es-MX" dirty="0"/>
              <a:t> y 1-1 donde podemos aprender y fortalecer nuestros equipos.</a:t>
            </a:r>
          </a:p>
        </p:txBody>
      </p:sp>
    </p:spTree>
    <p:extLst>
      <p:ext uri="{BB962C8B-B14F-4D97-AF65-F5344CB8AC3E}">
        <p14:creationId xmlns:p14="http://schemas.microsoft.com/office/powerpoint/2010/main" val="3504779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358824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57E7E35-520A-34C1-B6E5-D8F5CFFFC421}"/>
            </a:ext>
          </a:extLst>
        </p:cNvPr>
        <p:cNvGrpSpPr/>
        <p:nvPr/>
      </p:nvGrpSpPr>
      <p:grpSpPr>
        <a:xfrm>
          <a:off x="0" y="0"/>
          <a:ext cx="0" cy="0"/>
          <a:chOff x="0" y="0"/>
          <a:chExt cx="0" cy="0"/>
        </a:xfrm>
      </p:grpSpPr>
      <p:sp>
        <p:nvSpPr>
          <p:cNvPr id="51" name="Google Shape;51;p1:notes">
            <a:extLst>
              <a:ext uri="{FF2B5EF4-FFF2-40B4-BE49-F238E27FC236}">
                <a16:creationId xmlns:a16="http://schemas.microsoft.com/office/drawing/2014/main" id="{E248A6A7-A9E7-DAA8-068B-0768750FEDE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a:extLst>
              <a:ext uri="{FF2B5EF4-FFF2-40B4-BE49-F238E27FC236}">
                <a16:creationId xmlns:a16="http://schemas.microsoft.com/office/drawing/2014/main" id="{ADC40C3E-18E2-9598-02C9-C5377603367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315295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f5225ec6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f5225ec6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bd2070c03e_0_13:notes"/>
          <p:cNvSpPr>
            <a:spLocks noGrp="1" noRot="1" noChangeAspect="1"/>
          </p:cNvSpPr>
          <p:nvPr>
            <p:ph type="sldImg" idx="2"/>
          </p:nvPr>
        </p:nvSpPr>
        <p:spPr>
          <a:xfrm>
            <a:off x="173076" y="685800"/>
            <a:ext cx="6512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bd2070c0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 name="Google Shape;1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idr" type="title">
  <p:cSld name="TITLE">
    <p:spTree>
      <p:nvGrpSpPr>
        <p:cNvPr id="1" name="Shape 12"/>
        <p:cNvGrpSpPr/>
        <p:nvPr/>
      </p:nvGrpSpPr>
      <p:grpSpPr>
        <a:xfrm>
          <a:off x="0" y="0"/>
          <a:ext cx="0" cy="0"/>
          <a:chOff x="0" y="0"/>
          <a:chExt cx="0" cy="0"/>
        </a:xfrm>
      </p:grpSpPr>
      <p:sp>
        <p:nvSpPr>
          <p:cNvPr id="13" name="Google Shape;13;p1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Font typeface="Helvetica Neue"/>
              <a:buNone/>
              <a:defRPr sz="5200">
                <a:latin typeface="Helvetica Neue"/>
                <a:ea typeface="Helvetica Neue"/>
                <a:cs typeface="Helvetica Neue"/>
                <a:sym typeface="Helvetica Neu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p1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5" name="Google Shape;1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1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Font typeface="Helvetica Neue"/>
              <a:buNone/>
              <a:defRPr sz="3600">
                <a:latin typeface="Helvetica Neue"/>
                <a:ea typeface="Helvetica Neue"/>
                <a:cs typeface="Helvetica Neue"/>
                <a:sym typeface="Helvetica Neu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8" name="Google Shape;1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marL="914400" lvl="1"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algn="l">
              <a:lnSpc>
                <a:spcPct val="115000"/>
              </a:lnSpc>
              <a:spcBef>
                <a:spcPts val="1600"/>
              </a:spcBef>
              <a:spcAft>
                <a:spcPts val="1600"/>
              </a:spcAft>
              <a:buSzPts val="1200"/>
              <a:buFont typeface="Helvetica Neue"/>
              <a:buChar char="■"/>
              <a:defRPr sz="1200">
                <a:latin typeface="Helvetica Neue"/>
                <a:ea typeface="Helvetica Neue"/>
                <a:cs typeface="Helvetica Neue"/>
                <a:sym typeface="Helvetica Neue"/>
              </a:defRPr>
            </a:lvl9pPr>
          </a:lstStyle>
          <a:p>
            <a:endParaRPr/>
          </a:p>
        </p:txBody>
      </p:sp>
      <p:sp>
        <p:nvSpPr>
          <p:cNvPr id="26" name="Google Shape;26;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Helvetica Neue"/>
              <a:buChar char="■"/>
              <a:defRPr sz="1400">
                <a:latin typeface="Helvetica Neue"/>
                <a:ea typeface="Helvetica Neue"/>
                <a:cs typeface="Helvetica Neue"/>
                <a:sym typeface="Helvetica Neue"/>
              </a:defRPr>
            </a:lvl1pPr>
            <a:lvl2pPr marL="914400" lvl="1"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2pPr>
            <a:lvl3pPr marL="1371600" lvl="2"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3pPr>
            <a:lvl4pPr marL="1828800" lvl="3"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4pPr>
            <a:lvl5pPr marL="2286000" lvl="4"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5pPr>
            <a:lvl6pPr marL="2743200" lvl="5"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6pPr>
            <a:lvl7pPr marL="3200400" lvl="6"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7pPr>
            <a:lvl8pPr marL="3657600" lvl="7" indent="-304800" algn="l">
              <a:lnSpc>
                <a:spcPct val="115000"/>
              </a:lnSpc>
              <a:spcBef>
                <a:spcPts val="1600"/>
              </a:spcBef>
              <a:spcAft>
                <a:spcPts val="0"/>
              </a:spcAft>
              <a:buSzPts val="1200"/>
              <a:buFont typeface="Helvetica Neue"/>
              <a:buChar char="○"/>
              <a:defRPr sz="1200">
                <a:latin typeface="Helvetica Neue"/>
                <a:ea typeface="Helvetica Neue"/>
                <a:cs typeface="Helvetica Neue"/>
                <a:sym typeface="Helvetica Neue"/>
              </a:defRPr>
            </a:lvl8pPr>
            <a:lvl9pPr marL="4114800" lvl="8" indent="-304800" algn="l">
              <a:lnSpc>
                <a:spcPct val="115000"/>
              </a:lnSpc>
              <a:spcBef>
                <a:spcPts val="1600"/>
              </a:spcBef>
              <a:spcAft>
                <a:spcPts val="1600"/>
              </a:spcAft>
              <a:buSzPts val="1200"/>
              <a:buFont typeface="Helvetica Neue"/>
              <a:buChar char="■"/>
              <a:defRPr sz="1200">
                <a:latin typeface="Helvetica Neue"/>
                <a:ea typeface="Helvetica Neue"/>
                <a:cs typeface="Helvetica Neue"/>
                <a:sym typeface="Helvetica Neue"/>
              </a:defRPr>
            </a:lvl9pPr>
          </a:lstStyle>
          <a:p>
            <a:endParaRPr/>
          </a:p>
        </p:txBody>
      </p:sp>
      <p:sp>
        <p:nvSpPr>
          <p:cNvPr id="27" name="Google Shape;2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4" name="Google Shape;3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Helvetica Neue"/>
              <a:buNone/>
              <a:defRPr sz="28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Helvetica Neue"/>
              <a:buChar char="■"/>
              <a:defRPr sz="1800" b="0" i="0" u="none" strike="noStrike" cap="none">
                <a:solidFill>
                  <a:schemeClr val="dk2"/>
                </a:solidFill>
                <a:latin typeface="Helvetica Neue"/>
                <a:ea typeface="Helvetica Neue"/>
                <a:cs typeface="Helvetica Neue"/>
                <a:sym typeface="Helvetica Neue"/>
              </a:defRPr>
            </a:lvl1pPr>
            <a:lvl2pPr marL="914400" marR="0" lvl="1"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2pPr>
            <a:lvl3pPr marL="1371600" marR="0" lvl="2"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3pPr>
            <a:lvl4pPr marL="1828800" marR="0" lvl="3"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4pPr>
            <a:lvl5pPr marL="2286000" marR="0" lvl="4"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5pPr>
            <a:lvl6pPr marL="2743200" marR="0" lvl="5"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6pPr>
            <a:lvl7pPr marL="3200400" marR="0" lvl="6"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7pPr>
            <a:lvl8pPr marL="3657600" marR="0" lvl="7" indent="-317500" algn="l" rtl="0">
              <a:lnSpc>
                <a:spcPct val="115000"/>
              </a:lnSpc>
              <a:spcBef>
                <a:spcPts val="1600"/>
              </a:spcBef>
              <a:spcAft>
                <a:spcPts val="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8pPr>
            <a:lvl9pPr marL="4114800" marR="0" lvl="8" indent="-317500" algn="l" rtl="0">
              <a:lnSpc>
                <a:spcPct val="115000"/>
              </a:lnSpc>
              <a:spcBef>
                <a:spcPts val="1600"/>
              </a:spcBef>
              <a:spcAft>
                <a:spcPts val="1600"/>
              </a:spcAft>
              <a:buClr>
                <a:schemeClr val="dk2"/>
              </a:buClr>
              <a:buSzPts val="1400"/>
              <a:buFont typeface="Helvetica Neue"/>
              <a:buChar char="■"/>
              <a:defRPr sz="1400" b="0" i="0" u="none" strike="noStrike" cap="none">
                <a:solidFill>
                  <a:schemeClr val="dk2"/>
                </a:solidFill>
                <a:latin typeface="Helvetica Neue"/>
                <a:ea typeface="Helvetica Neue"/>
                <a:cs typeface="Helvetica Neue"/>
                <a:sym typeface="Helvetica Neue"/>
              </a:defRPr>
            </a:lvl9pPr>
          </a:lstStyle>
          <a:p>
            <a:endParaRPr/>
          </a:p>
        </p:txBody>
      </p:sp>
      <p:sp>
        <p:nvSpPr>
          <p:cNvPr id="8" name="Google Shape;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0706"/>
        </a:solidFill>
        <a:effectLst/>
      </p:bgPr>
    </p:bg>
    <p:spTree>
      <p:nvGrpSpPr>
        <p:cNvPr id="1" name="Shape 53"/>
        <p:cNvGrpSpPr/>
        <p:nvPr/>
      </p:nvGrpSpPr>
      <p:grpSpPr>
        <a:xfrm>
          <a:off x="0" y="0"/>
          <a:ext cx="0" cy="0"/>
          <a:chOff x="0" y="0"/>
          <a:chExt cx="0" cy="0"/>
        </a:xfrm>
      </p:grpSpPr>
      <p:sp>
        <p:nvSpPr>
          <p:cNvPr id="54" name="Google Shape;54;p1"/>
          <p:cNvSpPr txBox="1">
            <a:spLocks noGrp="1"/>
          </p:cNvSpPr>
          <p:nvPr>
            <p:ph type="title"/>
          </p:nvPr>
        </p:nvSpPr>
        <p:spPr>
          <a:xfrm>
            <a:off x="1158250" y="1830300"/>
            <a:ext cx="7290900" cy="839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s" b="1">
                <a:solidFill>
                  <a:srgbClr val="000000"/>
                </a:solidFill>
              </a:rPr>
              <a:t>Liderazgo en Tecnología</a:t>
            </a:r>
            <a:endParaRPr sz="4000">
              <a:solidFill>
                <a:srgbClr val="000000"/>
              </a:solidFill>
            </a:endParaRPr>
          </a:p>
        </p:txBody>
      </p:sp>
      <p:cxnSp>
        <p:nvCxnSpPr>
          <p:cNvPr id="55" name="Google Shape;55;p1"/>
          <p:cNvCxnSpPr/>
          <p:nvPr/>
        </p:nvCxnSpPr>
        <p:spPr>
          <a:xfrm>
            <a:off x="0" y="3830875"/>
            <a:ext cx="9227100" cy="16500"/>
          </a:xfrm>
          <a:prstGeom prst="straightConnector1">
            <a:avLst/>
          </a:prstGeom>
          <a:noFill/>
          <a:ln w="9525" cap="flat" cmpd="sng">
            <a:solidFill>
              <a:srgbClr val="000000"/>
            </a:solidFill>
            <a:prstDash val="solid"/>
            <a:round/>
            <a:headEnd type="none" w="sm" len="sm"/>
            <a:tailEnd type="none" w="sm" len="sm"/>
          </a:ln>
        </p:spPr>
      </p:cxnSp>
      <p:cxnSp>
        <p:nvCxnSpPr>
          <p:cNvPr id="56" name="Google Shape;56;p1"/>
          <p:cNvCxnSpPr/>
          <p:nvPr/>
        </p:nvCxnSpPr>
        <p:spPr>
          <a:xfrm rot="10800000">
            <a:off x="1096175" y="2023825"/>
            <a:ext cx="0" cy="1838400"/>
          </a:xfrm>
          <a:prstGeom prst="straightConnector1">
            <a:avLst/>
          </a:prstGeom>
          <a:noFill/>
          <a:ln w="9525" cap="flat" cmpd="sng">
            <a:solidFill>
              <a:srgbClr val="000000"/>
            </a:solidFill>
            <a:prstDash val="solid"/>
            <a:round/>
            <a:headEnd type="oval" w="med" len="med"/>
            <a:tailEnd type="none" w="sm" len="sm"/>
          </a:ln>
        </p:spPr>
      </p:cxnSp>
      <p:pic>
        <p:nvPicPr>
          <p:cNvPr id="57" name="Google Shape;57;p1"/>
          <p:cNvPicPr preferRelativeResize="0"/>
          <p:nvPr/>
        </p:nvPicPr>
        <p:blipFill rotWithShape="1">
          <a:blip r:embed="rId3">
            <a:alphaModFix/>
          </a:blip>
          <a:srcRect/>
          <a:stretch/>
        </p:blipFill>
        <p:spPr>
          <a:xfrm>
            <a:off x="8120087" y="175809"/>
            <a:ext cx="821827" cy="251599"/>
          </a:xfrm>
          <a:prstGeom prst="rect">
            <a:avLst/>
          </a:prstGeom>
          <a:noFill/>
          <a:ln>
            <a:noFill/>
          </a:ln>
        </p:spPr>
      </p:pic>
      <p:pic>
        <p:nvPicPr>
          <p:cNvPr id="3" name="Imagen 2">
            <a:extLst>
              <a:ext uri="{FF2B5EF4-FFF2-40B4-BE49-F238E27FC236}">
                <a16:creationId xmlns:a16="http://schemas.microsoft.com/office/drawing/2014/main" id="{36352AB2-CAD7-2C10-7708-7C98E8488A50}"/>
              </a:ext>
            </a:extLst>
          </p:cNvPr>
          <p:cNvPicPr>
            <a:picLocks noChangeAspect="1"/>
          </p:cNvPicPr>
          <p:nvPr/>
        </p:nvPicPr>
        <p:blipFill>
          <a:blip r:embed="rId4"/>
          <a:stretch>
            <a:fillRect/>
          </a:stretch>
        </p:blipFill>
        <p:spPr>
          <a:xfrm>
            <a:off x="202086" y="0"/>
            <a:ext cx="8787024"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4AAA04-EEA6-29DB-84BC-20D106CB5A6B}"/>
              </a:ext>
            </a:extLst>
          </p:cNvPr>
          <p:cNvSpPr>
            <a:spLocks noGrp="1"/>
          </p:cNvSpPr>
          <p:nvPr>
            <p:ph type="title"/>
          </p:nvPr>
        </p:nvSpPr>
        <p:spPr/>
        <p:txBody>
          <a:bodyPr/>
          <a:lstStyle/>
          <a:p>
            <a:r>
              <a:rPr lang="es-CL" dirty="0" err="1"/>
              <a:t>One</a:t>
            </a:r>
            <a:r>
              <a:rPr lang="es-CL" dirty="0"/>
              <a:t> more </a:t>
            </a:r>
            <a:r>
              <a:rPr lang="es-CL" dirty="0" err="1"/>
              <a:t>thing</a:t>
            </a:r>
            <a:r>
              <a:rPr lang="es-CL" dirty="0"/>
              <a:t>…</a:t>
            </a:r>
            <a:endParaRPr lang="es-MX" dirty="0"/>
          </a:p>
        </p:txBody>
      </p:sp>
    </p:spTree>
    <p:extLst>
      <p:ext uri="{BB962C8B-B14F-4D97-AF65-F5344CB8AC3E}">
        <p14:creationId xmlns:p14="http://schemas.microsoft.com/office/powerpoint/2010/main" val="228286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90706"/>
        </a:solidFill>
        <a:effectLst/>
      </p:bgPr>
    </p:bg>
    <p:spTree>
      <p:nvGrpSpPr>
        <p:cNvPr id="1" name="Shape 53">
          <a:extLst>
            <a:ext uri="{FF2B5EF4-FFF2-40B4-BE49-F238E27FC236}">
              <a16:creationId xmlns:a16="http://schemas.microsoft.com/office/drawing/2014/main" id="{D8D06144-F1FF-FCC9-2AF5-E749420027E6}"/>
            </a:ext>
          </a:extLst>
        </p:cNvPr>
        <p:cNvGrpSpPr/>
        <p:nvPr/>
      </p:nvGrpSpPr>
      <p:grpSpPr>
        <a:xfrm>
          <a:off x="0" y="0"/>
          <a:ext cx="0" cy="0"/>
          <a:chOff x="0" y="0"/>
          <a:chExt cx="0" cy="0"/>
        </a:xfrm>
      </p:grpSpPr>
      <p:sp>
        <p:nvSpPr>
          <p:cNvPr id="54" name="Google Shape;54;p1">
            <a:extLst>
              <a:ext uri="{FF2B5EF4-FFF2-40B4-BE49-F238E27FC236}">
                <a16:creationId xmlns:a16="http://schemas.microsoft.com/office/drawing/2014/main" id="{E6CFB73B-8270-DB69-4AAC-C7383E277D2A}"/>
              </a:ext>
            </a:extLst>
          </p:cNvPr>
          <p:cNvSpPr txBox="1">
            <a:spLocks noGrp="1"/>
          </p:cNvSpPr>
          <p:nvPr>
            <p:ph type="title"/>
          </p:nvPr>
        </p:nvSpPr>
        <p:spPr>
          <a:xfrm>
            <a:off x="1158250" y="1830300"/>
            <a:ext cx="7290900" cy="839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s" b="1">
                <a:solidFill>
                  <a:srgbClr val="000000"/>
                </a:solidFill>
              </a:rPr>
              <a:t>Liderazgo en Tecnología</a:t>
            </a:r>
            <a:endParaRPr sz="4000">
              <a:solidFill>
                <a:srgbClr val="000000"/>
              </a:solidFill>
            </a:endParaRPr>
          </a:p>
        </p:txBody>
      </p:sp>
      <p:cxnSp>
        <p:nvCxnSpPr>
          <p:cNvPr id="55" name="Google Shape;55;p1">
            <a:extLst>
              <a:ext uri="{FF2B5EF4-FFF2-40B4-BE49-F238E27FC236}">
                <a16:creationId xmlns:a16="http://schemas.microsoft.com/office/drawing/2014/main" id="{4E35946E-21D0-2C6B-6DB0-675458881793}"/>
              </a:ext>
            </a:extLst>
          </p:cNvPr>
          <p:cNvCxnSpPr/>
          <p:nvPr/>
        </p:nvCxnSpPr>
        <p:spPr>
          <a:xfrm>
            <a:off x="0" y="3830875"/>
            <a:ext cx="9227100" cy="16500"/>
          </a:xfrm>
          <a:prstGeom prst="straightConnector1">
            <a:avLst/>
          </a:prstGeom>
          <a:noFill/>
          <a:ln w="9525" cap="flat" cmpd="sng">
            <a:solidFill>
              <a:srgbClr val="000000"/>
            </a:solidFill>
            <a:prstDash val="solid"/>
            <a:round/>
            <a:headEnd type="none" w="sm" len="sm"/>
            <a:tailEnd type="none" w="sm" len="sm"/>
          </a:ln>
        </p:spPr>
      </p:cxnSp>
      <p:cxnSp>
        <p:nvCxnSpPr>
          <p:cNvPr id="56" name="Google Shape;56;p1">
            <a:extLst>
              <a:ext uri="{FF2B5EF4-FFF2-40B4-BE49-F238E27FC236}">
                <a16:creationId xmlns:a16="http://schemas.microsoft.com/office/drawing/2014/main" id="{A02D96DA-95F5-2B29-EE33-4BB8CDDEDB3C}"/>
              </a:ext>
            </a:extLst>
          </p:cNvPr>
          <p:cNvCxnSpPr/>
          <p:nvPr/>
        </p:nvCxnSpPr>
        <p:spPr>
          <a:xfrm rot="10800000">
            <a:off x="1096175" y="2023825"/>
            <a:ext cx="0" cy="1838400"/>
          </a:xfrm>
          <a:prstGeom prst="straightConnector1">
            <a:avLst/>
          </a:prstGeom>
          <a:noFill/>
          <a:ln w="9525" cap="flat" cmpd="sng">
            <a:solidFill>
              <a:srgbClr val="000000"/>
            </a:solidFill>
            <a:prstDash val="solid"/>
            <a:round/>
            <a:headEnd type="oval" w="med" len="med"/>
            <a:tailEnd type="none" w="sm" len="sm"/>
          </a:ln>
        </p:spPr>
      </p:cxnSp>
      <p:pic>
        <p:nvPicPr>
          <p:cNvPr id="57" name="Google Shape;57;p1">
            <a:extLst>
              <a:ext uri="{FF2B5EF4-FFF2-40B4-BE49-F238E27FC236}">
                <a16:creationId xmlns:a16="http://schemas.microsoft.com/office/drawing/2014/main" id="{50FCEABA-8A09-15CB-9EAD-6A537FE267CC}"/>
              </a:ext>
            </a:extLst>
          </p:cNvPr>
          <p:cNvPicPr preferRelativeResize="0"/>
          <p:nvPr/>
        </p:nvPicPr>
        <p:blipFill rotWithShape="1">
          <a:blip r:embed="rId3">
            <a:alphaModFix/>
          </a:blip>
          <a:srcRect/>
          <a:stretch/>
        </p:blipFill>
        <p:spPr>
          <a:xfrm>
            <a:off x="8120087" y="175809"/>
            <a:ext cx="821827" cy="251599"/>
          </a:xfrm>
          <a:prstGeom prst="rect">
            <a:avLst/>
          </a:prstGeom>
          <a:noFill/>
          <a:ln>
            <a:noFill/>
          </a:ln>
        </p:spPr>
      </p:pic>
      <p:pic>
        <p:nvPicPr>
          <p:cNvPr id="138" name="Google Shape;138;g27680b26256_0_173"/>
          <p:cNvPicPr preferRelativeResize="0"/>
          <p:nvPr/>
        </p:nvPicPr>
        <p:blipFill>
          <a:blip r:embed="rId4">
            <a:alphaModFix/>
          </a:blip>
          <a:stretch>
            <a:fillRect/>
          </a:stretch>
        </p:blipFill>
        <p:spPr>
          <a:xfrm>
            <a:off x="12" y="0"/>
            <a:ext cx="5298299" cy="1262476"/>
          </a:xfrm>
          <a:prstGeom prst="rect">
            <a:avLst/>
          </a:prstGeom>
          <a:noFill/>
          <a:ln>
            <a:noFill/>
          </a:ln>
        </p:spPr>
      </p:pic>
      <p:pic>
        <p:nvPicPr>
          <p:cNvPr id="139" name="Google Shape;139;g27680b26256_0_173"/>
          <p:cNvPicPr preferRelativeResize="0"/>
          <p:nvPr/>
        </p:nvPicPr>
        <p:blipFill rotWithShape="1">
          <a:blip r:embed="rId5">
            <a:alphaModFix/>
          </a:blip>
          <a:srcRect l="496" t="435" r="41720" b="15345"/>
          <a:stretch/>
        </p:blipFill>
        <p:spPr>
          <a:xfrm>
            <a:off x="459043" y="1140612"/>
            <a:ext cx="4166771" cy="3408265"/>
          </a:xfrm>
          <a:prstGeom prst="rect">
            <a:avLst/>
          </a:prstGeom>
          <a:noFill/>
          <a:ln>
            <a:noFill/>
          </a:ln>
        </p:spPr>
      </p:pic>
      <p:pic>
        <p:nvPicPr>
          <p:cNvPr id="2" name="Gráfico 1">
            <a:extLst>
              <a:ext uri="{FF2B5EF4-FFF2-40B4-BE49-F238E27FC236}">
                <a16:creationId xmlns:a16="http://schemas.microsoft.com/office/drawing/2014/main" id="{6877D156-EA4B-285D-540F-5591DDABF4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94331" y="185654"/>
            <a:ext cx="1547583" cy="356511"/>
          </a:xfrm>
          <a:prstGeom prst="rect">
            <a:avLst/>
          </a:prstGeom>
        </p:spPr>
      </p:pic>
      <p:pic>
        <p:nvPicPr>
          <p:cNvPr id="5" name="Imagen 4">
            <a:extLst>
              <a:ext uri="{FF2B5EF4-FFF2-40B4-BE49-F238E27FC236}">
                <a16:creationId xmlns:a16="http://schemas.microsoft.com/office/drawing/2014/main" id="{D5C9EFED-C79F-30B7-61C9-1EF17D6D39E3}"/>
              </a:ext>
            </a:extLst>
          </p:cNvPr>
          <p:cNvPicPr>
            <a:picLocks noChangeAspect="1"/>
          </p:cNvPicPr>
          <p:nvPr/>
        </p:nvPicPr>
        <p:blipFill>
          <a:blip r:embed="rId8"/>
          <a:stretch>
            <a:fillRect/>
          </a:stretch>
        </p:blipFill>
        <p:spPr>
          <a:xfrm>
            <a:off x="5490330" y="1599937"/>
            <a:ext cx="2262288" cy="2262288"/>
          </a:xfrm>
          <a:prstGeom prst="rect">
            <a:avLst/>
          </a:prstGeom>
        </p:spPr>
      </p:pic>
    </p:spTree>
    <p:extLst>
      <p:ext uri="{BB962C8B-B14F-4D97-AF65-F5344CB8AC3E}">
        <p14:creationId xmlns:p14="http://schemas.microsoft.com/office/powerpoint/2010/main" val="2052521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61" name="Google Shape;61;p14"/>
          <p:cNvCxnSpPr/>
          <p:nvPr/>
        </p:nvCxnSpPr>
        <p:spPr>
          <a:xfrm rot="10800000">
            <a:off x="1096174" y="2058823"/>
            <a:ext cx="0" cy="1720902"/>
          </a:xfrm>
          <a:prstGeom prst="straightConnector1">
            <a:avLst/>
          </a:prstGeom>
          <a:noFill/>
          <a:ln w="9525" cap="flat" cmpd="sng">
            <a:solidFill>
              <a:srgbClr val="000000"/>
            </a:solidFill>
            <a:prstDash val="solid"/>
            <a:round/>
            <a:headEnd type="oval" w="med" len="med"/>
            <a:tailEnd type="none" w="med" len="med"/>
          </a:ln>
        </p:spPr>
      </p:cxnSp>
      <p:pic>
        <p:nvPicPr>
          <p:cNvPr id="62" name="Google Shape;62;p14"/>
          <p:cNvPicPr preferRelativeResize="0"/>
          <p:nvPr/>
        </p:nvPicPr>
        <p:blipFill>
          <a:blip r:embed="rId3">
            <a:alphaModFix/>
          </a:blip>
          <a:stretch>
            <a:fillRect/>
          </a:stretch>
        </p:blipFill>
        <p:spPr>
          <a:xfrm>
            <a:off x="8120077" y="329054"/>
            <a:ext cx="555382" cy="170029"/>
          </a:xfrm>
          <a:prstGeom prst="rect">
            <a:avLst/>
          </a:prstGeom>
          <a:noFill/>
          <a:ln>
            <a:noFill/>
          </a:ln>
        </p:spPr>
      </p:pic>
      <p:pic>
        <p:nvPicPr>
          <p:cNvPr id="63" name="Google Shape;63;p14"/>
          <p:cNvPicPr preferRelativeResize="0"/>
          <p:nvPr/>
        </p:nvPicPr>
        <p:blipFill>
          <a:blip r:embed="rId4">
            <a:alphaModFix/>
          </a:blip>
          <a:stretch>
            <a:fillRect/>
          </a:stretch>
        </p:blipFill>
        <p:spPr>
          <a:xfrm>
            <a:off x="1" y="164489"/>
            <a:ext cx="9170668" cy="4814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581054"/>
            <a:ext cx="8520870" cy="535776"/>
          </a:xfrm>
          <a:prstGeom prst="rect">
            <a:avLst/>
          </a:prstGeom>
        </p:spPr>
        <p:txBody>
          <a:bodyPr spcFirstLastPara="1" wrap="square" lIns="94054" tIns="94054" rIns="94054" bIns="94054" anchor="t" anchorCtr="0">
            <a:noAutofit/>
          </a:bodyPr>
          <a:lstStyle/>
          <a:p>
            <a:endParaRPr/>
          </a:p>
        </p:txBody>
      </p:sp>
      <p:sp>
        <p:nvSpPr>
          <p:cNvPr id="69" name="Google Shape;69;p15"/>
          <p:cNvSpPr txBox="1">
            <a:spLocks noGrp="1"/>
          </p:cNvSpPr>
          <p:nvPr>
            <p:ph type="body" idx="1"/>
          </p:nvPr>
        </p:nvSpPr>
        <p:spPr>
          <a:xfrm>
            <a:off x="311700" y="1243263"/>
            <a:ext cx="8520870" cy="3197988"/>
          </a:xfrm>
          <a:prstGeom prst="rect">
            <a:avLst/>
          </a:prstGeom>
        </p:spPr>
        <p:txBody>
          <a:bodyPr spcFirstLastPara="1" wrap="square" lIns="94054" tIns="94054" rIns="94054" bIns="94054" anchor="t" anchorCtr="0">
            <a:noAutofit/>
          </a:bodyPr>
          <a:lstStyle/>
          <a:p>
            <a:pPr marL="0" indent="0">
              <a:spcAft>
                <a:spcPts val="1646"/>
              </a:spcAft>
              <a:buNone/>
            </a:pPr>
            <a:endParaRPr/>
          </a:p>
        </p:txBody>
      </p:sp>
      <p:pic>
        <p:nvPicPr>
          <p:cNvPr id="70" name="Google Shape;70;p15"/>
          <p:cNvPicPr preferRelativeResize="0"/>
          <p:nvPr/>
        </p:nvPicPr>
        <p:blipFill>
          <a:blip r:embed="rId3">
            <a:alphaModFix/>
          </a:blip>
          <a:stretch>
            <a:fillRect/>
          </a:stretch>
        </p:blipFill>
        <p:spPr>
          <a:xfrm>
            <a:off x="0" y="171479"/>
            <a:ext cx="9143987" cy="480059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0DCAAC1-0A5F-BD0A-6814-11680829DCFF}"/>
              </a:ext>
            </a:extLst>
          </p:cNvPr>
          <p:cNvSpPr>
            <a:spLocks noGrp="1"/>
          </p:cNvSpPr>
          <p:nvPr>
            <p:ph type="title"/>
          </p:nvPr>
        </p:nvSpPr>
        <p:spPr/>
        <p:txBody>
          <a:bodyPr/>
          <a:lstStyle/>
          <a:p>
            <a:r>
              <a:rPr lang="es-CL" dirty="0"/>
              <a:t>¿Cómo se mide la eficiencia 🦾?</a:t>
            </a:r>
            <a:endParaRPr lang="es-MX" dirty="0"/>
          </a:p>
        </p:txBody>
      </p:sp>
    </p:spTree>
    <p:extLst>
      <p:ext uri="{BB962C8B-B14F-4D97-AF65-F5344CB8AC3E}">
        <p14:creationId xmlns:p14="http://schemas.microsoft.com/office/powerpoint/2010/main" val="914765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91CCA-529E-DCBD-A289-C0880ED1F385}"/>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4157CD9A-8E60-D619-455C-25E37B4DA756}"/>
              </a:ext>
            </a:extLst>
          </p:cNvPr>
          <p:cNvSpPr>
            <a:spLocks noGrp="1"/>
          </p:cNvSpPr>
          <p:nvPr>
            <p:ph type="title"/>
          </p:nvPr>
        </p:nvSpPr>
        <p:spPr/>
        <p:txBody>
          <a:bodyPr/>
          <a:lstStyle/>
          <a:p>
            <a:r>
              <a:rPr lang="es-CL" dirty="0"/>
              <a:t>Cómo se mide la eficiencia🦾</a:t>
            </a:r>
            <a:endParaRPr lang="es-MX" dirty="0"/>
          </a:p>
        </p:txBody>
      </p:sp>
      <p:sp>
        <p:nvSpPr>
          <p:cNvPr id="5" name="Marcador de texto 4">
            <a:extLst>
              <a:ext uri="{FF2B5EF4-FFF2-40B4-BE49-F238E27FC236}">
                <a16:creationId xmlns:a16="http://schemas.microsoft.com/office/drawing/2014/main" id="{637BBE47-D8D5-6919-2163-2696B006D34D}"/>
              </a:ext>
            </a:extLst>
          </p:cNvPr>
          <p:cNvSpPr>
            <a:spLocks noGrp="1"/>
          </p:cNvSpPr>
          <p:nvPr>
            <p:ph type="body" idx="1"/>
          </p:nvPr>
        </p:nvSpPr>
        <p:spPr/>
        <p:txBody>
          <a:bodyPr/>
          <a:lstStyle/>
          <a:p>
            <a:pPr marL="114300" indent="0">
              <a:buNone/>
            </a:pPr>
            <a:r>
              <a:rPr lang="es-CL" dirty="0"/>
              <a:t>👉 Líneas de código por desarrollador </a:t>
            </a:r>
          </a:p>
          <a:p>
            <a:pPr marL="114300" indent="0">
              <a:buNone/>
            </a:pP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 </a:t>
            </a:r>
            <a:r>
              <a:rPr lang="es-CL" dirty="0"/>
              <a:t>Cantidad de errores resueltos en producción</a:t>
            </a:r>
          </a:p>
          <a:p>
            <a:pPr marL="114300" indent="0">
              <a:buNone/>
            </a:pP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 </a:t>
            </a:r>
            <a:r>
              <a:rPr lang="es-CL" dirty="0"/>
              <a:t>Frecuencia de despliegue en producción</a:t>
            </a:r>
          </a:p>
          <a:p>
            <a:pPr marL="114300" indent="0">
              <a:buNone/>
            </a:pP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 Cumplimiento de </a:t>
            </a:r>
            <a:r>
              <a:rPr lang="es-CL" sz="1800" b="0" i="0" dirty="0" err="1">
                <a:solidFill>
                  <a:srgbClr val="595959"/>
                </a:solidFill>
                <a:effectLst/>
                <a:latin typeface="Helvetica Neue" panose="020B0604020202020204" charset="0"/>
                <a:ea typeface="Helvetica Neue" panose="020B0604020202020204" charset="0"/>
                <a:cs typeface="Helvetica Neue" panose="020B0604020202020204" charset="0"/>
              </a:rPr>
              <a:t>KPIs</a:t>
            </a: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 para el equipo de desarrollo</a:t>
            </a:r>
            <a:endParaRPr lang="es-CL" dirty="0"/>
          </a:p>
          <a:p>
            <a:pPr marL="114300" indent="0">
              <a:buNone/>
            </a:pPr>
            <a:r>
              <a:rPr lang="es-CL" dirty="0"/>
              <a:t>👉 Velocidad del equipo</a:t>
            </a:r>
          </a:p>
          <a:p>
            <a:pPr marL="114300" indent="0">
              <a:buNone/>
            </a:pPr>
            <a:r>
              <a:rPr lang="es-CL" dirty="0"/>
              <a:t>👉 </a:t>
            </a:r>
            <a:r>
              <a:rPr lang="es-CL" dirty="0" err="1"/>
              <a:t>Throughput</a:t>
            </a:r>
            <a:endParaRPr lang="es-CL" dirty="0"/>
          </a:p>
          <a:p>
            <a:pPr marL="114300" indent="0">
              <a:buNone/>
            </a:pPr>
            <a:r>
              <a:rPr lang="es-CL" dirty="0"/>
              <a:t>👉 Vulnerabilidades e incidentes de seguridad</a:t>
            </a:r>
          </a:p>
        </p:txBody>
      </p:sp>
      <p:pic>
        <p:nvPicPr>
          <p:cNvPr id="1028" name="Picture 4">
            <a:extLst>
              <a:ext uri="{FF2B5EF4-FFF2-40B4-BE49-F238E27FC236}">
                <a16:creationId xmlns:a16="http://schemas.microsoft.com/office/drawing/2014/main" id="{579D3ABA-0B6A-DC4A-F47B-95395DD56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050" y="3513992"/>
            <a:ext cx="23812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48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E3392-B908-6871-4C7E-4F130FFD6A85}"/>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A24547CC-2B44-856F-B259-D9F038881521}"/>
              </a:ext>
            </a:extLst>
          </p:cNvPr>
          <p:cNvSpPr>
            <a:spLocks noGrp="1"/>
          </p:cNvSpPr>
          <p:nvPr>
            <p:ph type="title"/>
          </p:nvPr>
        </p:nvSpPr>
        <p:spPr/>
        <p:txBody>
          <a:bodyPr/>
          <a:lstStyle/>
          <a:p>
            <a:r>
              <a:rPr lang="es-CL" dirty="0"/>
              <a:t>Cultura en equipos de ingeniería 🦾</a:t>
            </a:r>
            <a:endParaRPr lang="es-MX" dirty="0"/>
          </a:p>
        </p:txBody>
      </p:sp>
      <p:sp>
        <p:nvSpPr>
          <p:cNvPr id="5" name="Marcador de texto 4">
            <a:extLst>
              <a:ext uri="{FF2B5EF4-FFF2-40B4-BE49-F238E27FC236}">
                <a16:creationId xmlns:a16="http://schemas.microsoft.com/office/drawing/2014/main" id="{B8876937-9551-537F-CADB-0FFAEA8670F2}"/>
              </a:ext>
            </a:extLst>
          </p:cNvPr>
          <p:cNvSpPr>
            <a:spLocks noGrp="1"/>
          </p:cNvSpPr>
          <p:nvPr>
            <p:ph type="body" idx="1"/>
          </p:nvPr>
        </p:nvSpPr>
        <p:spPr/>
        <p:txBody>
          <a:bodyPr/>
          <a:lstStyle/>
          <a:p>
            <a:pPr marL="114300" indent="0">
              <a:buNone/>
            </a:pPr>
            <a:r>
              <a:rPr lang="es-CL" dirty="0"/>
              <a:t>👉 Velocidad</a:t>
            </a:r>
          </a:p>
          <a:p>
            <a:pPr marL="114300" indent="0">
              <a:buNone/>
            </a:pP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 Efectividad – balance costo/beneficio</a:t>
            </a:r>
            <a:endParaRPr lang="es-CL" dirty="0"/>
          </a:p>
          <a:p>
            <a:pPr marL="114300" indent="0">
              <a:buNone/>
            </a:pP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 </a:t>
            </a:r>
            <a:r>
              <a:rPr lang="es-CL" dirty="0"/>
              <a:t>Comunicación</a:t>
            </a:r>
          </a:p>
          <a:p>
            <a:pPr marL="114300" indent="0">
              <a:buNone/>
            </a:pP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 Colaboración</a:t>
            </a:r>
            <a:endParaRPr lang="es-CL" dirty="0"/>
          </a:p>
          <a:p>
            <a:pPr marL="114300" indent="0">
              <a:buNone/>
            </a:pPr>
            <a:r>
              <a:rPr lang="es-CL" dirty="0"/>
              <a:t>👉 </a:t>
            </a:r>
            <a:r>
              <a:rPr lang="es-CL" dirty="0" err="1"/>
              <a:t>Feedback</a:t>
            </a:r>
            <a:r>
              <a:rPr lang="es-CL" dirty="0"/>
              <a:t> temprano</a:t>
            </a:r>
          </a:p>
        </p:txBody>
      </p:sp>
    </p:spTree>
    <p:extLst>
      <p:ext uri="{BB962C8B-B14F-4D97-AF65-F5344CB8AC3E}">
        <p14:creationId xmlns:p14="http://schemas.microsoft.com/office/powerpoint/2010/main" val="266857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A5705-CA21-606F-4159-71528765355B}"/>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637C9000-B0D8-2B50-FD9F-5160197950C6}"/>
              </a:ext>
            </a:extLst>
          </p:cNvPr>
          <p:cNvSpPr>
            <a:spLocks noGrp="1"/>
          </p:cNvSpPr>
          <p:nvPr>
            <p:ph type="title"/>
          </p:nvPr>
        </p:nvSpPr>
        <p:spPr/>
        <p:txBody>
          <a:bodyPr/>
          <a:lstStyle/>
          <a:p>
            <a:r>
              <a:rPr lang="es-CL" dirty="0"/>
              <a:t>Cómo deberíamos medir la eficiencia🦾</a:t>
            </a:r>
            <a:endParaRPr lang="es-MX" dirty="0"/>
          </a:p>
        </p:txBody>
      </p:sp>
      <p:pic>
        <p:nvPicPr>
          <p:cNvPr id="3076" name="Picture 4">
            <a:extLst>
              <a:ext uri="{FF2B5EF4-FFF2-40B4-BE49-F238E27FC236}">
                <a16:creationId xmlns:a16="http://schemas.microsoft.com/office/drawing/2014/main" id="{D29F612C-B04D-1997-62DA-714FD3D1D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687" y="1307725"/>
            <a:ext cx="2873749" cy="287374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8146F8B6-153F-2BB1-A034-5596FB3F9D3C}"/>
              </a:ext>
            </a:extLst>
          </p:cNvPr>
          <p:cNvPicPr>
            <a:picLocks noChangeAspect="1"/>
          </p:cNvPicPr>
          <p:nvPr/>
        </p:nvPicPr>
        <p:blipFill>
          <a:blip r:embed="rId4"/>
          <a:stretch>
            <a:fillRect/>
          </a:stretch>
        </p:blipFill>
        <p:spPr>
          <a:xfrm>
            <a:off x="3667841" y="1152475"/>
            <a:ext cx="5069261" cy="3310538"/>
          </a:xfrm>
          <a:prstGeom prst="rect">
            <a:avLst/>
          </a:prstGeom>
        </p:spPr>
      </p:pic>
      <p:sp>
        <p:nvSpPr>
          <p:cNvPr id="5" name="Marcador de texto 4">
            <a:extLst>
              <a:ext uri="{FF2B5EF4-FFF2-40B4-BE49-F238E27FC236}">
                <a16:creationId xmlns:a16="http://schemas.microsoft.com/office/drawing/2014/main" id="{EC26B212-14E8-80A7-0CF2-799EC47A03C7}"/>
              </a:ext>
            </a:extLst>
          </p:cNvPr>
          <p:cNvSpPr>
            <a:spLocks noGrp="1"/>
          </p:cNvSpPr>
          <p:nvPr>
            <p:ph type="body" idx="1"/>
          </p:nvPr>
        </p:nvSpPr>
        <p:spPr/>
        <p:txBody>
          <a:bodyPr/>
          <a:lstStyle/>
          <a:p>
            <a:pPr marL="114300" indent="0">
              <a:buNone/>
            </a:pPr>
            <a:r>
              <a:rPr lang="es-CL" dirty="0"/>
              <a:t>🔮 </a:t>
            </a: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Priorización</a:t>
            </a:r>
          </a:p>
          <a:p>
            <a:pPr marL="114300" indent="0">
              <a:buNone/>
            </a:pPr>
            <a:r>
              <a:rPr lang="es-CL" dirty="0"/>
              <a:t>📅 </a:t>
            </a:r>
            <a:r>
              <a:rPr lang="es-CL" dirty="0">
                <a:solidFill>
                  <a:srgbClr val="595959"/>
                </a:solidFill>
                <a:latin typeface="Helvetica Neue" panose="020B0604020202020204" charset="0"/>
                <a:ea typeface="Helvetica Neue" panose="020B0604020202020204" charset="0"/>
                <a:cs typeface="Helvetica Neue" panose="020B0604020202020204" charset="0"/>
              </a:rPr>
              <a:t>Planificación</a:t>
            </a:r>
          </a:p>
          <a:p>
            <a:pPr marL="114300" indent="0">
              <a:buNone/>
            </a:pPr>
            <a:r>
              <a:rPr lang="es-CL" dirty="0"/>
              <a:t>🤝 </a:t>
            </a: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Comunicación</a:t>
            </a:r>
          </a:p>
          <a:p>
            <a:pPr marL="114300" indent="0">
              <a:buNone/>
            </a:pPr>
            <a:r>
              <a:rPr lang="es-CL" dirty="0"/>
              <a:t>📈 </a:t>
            </a: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Motivación</a:t>
            </a:r>
          </a:p>
          <a:p>
            <a:pPr marL="114300" indent="0">
              <a:buNone/>
            </a:pPr>
            <a:r>
              <a:rPr lang="es-CL" dirty="0"/>
              <a:t>🏅 </a:t>
            </a:r>
            <a:r>
              <a:rPr lang="es-CL" dirty="0">
                <a:solidFill>
                  <a:srgbClr val="595959"/>
                </a:solidFill>
                <a:latin typeface="Helvetica Neue" panose="020B0604020202020204" charset="0"/>
                <a:ea typeface="Helvetica Neue" panose="020B0604020202020204" charset="0"/>
                <a:cs typeface="Helvetica Neue" panose="020B0604020202020204" charset="0"/>
              </a:rPr>
              <a:t>Aprendizaje constante</a:t>
            </a:r>
          </a:p>
          <a:p>
            <a:pPr marL="114300" indent="0">
              <a:buNone/>
            </a:pPr>
            <a:r>
              <a:rPr lang="es-CL" dirty="0"/>
              <a:t>📍 </a:t>
            </a: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Proceso Iterativo</a:t>
            </a:r>
          </a:p>
        </p:txBody>
      </p:sp>
    </p:spTree>
    <p:extLst>
      <p:ext uri="{BB962C8B-B14F-4D97-AF65-F5344CB8AC3E}">
        <p14:creationId xmlns:p14="http://schemas.microsoft.com/office/powerpoint/2010/main" val="349310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subTnLst>
                                    <p:set>
                                      <p:cBhvr override="childStyle">
                                        <p:cTn dur="1" fill="hold" display="0" masterRel="nextClick" afterEffect="1"/>
                                        <p:tgtEl>
                                          <p:spTgt spid="307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A90C9-EA85-A95F-B2A9-8FB6DB772C14}"/>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EFC1B509-EB11-66BE-7329-6DC94483919C}"/>
              </a:ext>
            </a:extLst>
          </p:cNvPr>
          <p:cNvSpPr>
            <a:spLocks noGrp="1"/>
          </p:cNvSpPr>
          <p:nvPr>
            <p:ph type="title"/>
          </p:nvPr>
        </p:nvSpPr>
        <p:spPr/>
        <p:txBody>
          <a:bodyPr/>
          <a:lstStyle/>
          <a:p>
            <a:r>
              <a:rPr lang="es-CL" dirty="0"/>
              <a:t>Hay más que solo números…</a:t>
            </a:r>
            <a:endParaRPr lang="es-MX" dirty="0"/>
          </a:p>
        </p:txBody>
      </p:sp>
      <p:sp>
        <p:nvSpPr>
          <p:cNvPr id="5" name="Marcador de texto 4">
            <a:extLst>
              <a:ext uri="{FF2B5EF4-FFF2-40B4-BE49-F238E27FC236}">
                <a16:creationId xmlns:a16="http://schemas.microsoft.com/office/drawing/2014/main" id="{93CDDAD6-EF7D-FD54-4814-BC8CD9BCB554}"/>
              </a:ext>
            </a:extLst>
          </p:cNvPr>
          <p:cNvSpPr>
            <a:spLocks noGrp="1"/>
          </p:cNvSpPr>
          <p:nvPr>
            <p:ph type="body" idx="1"/>
          </p:nvPr>
        </p:nvSpPr>
        <p:spPr/>
        <p:txBody>
          <a:bodyPr/>
          <a:lstStyle/>
          <a:p>
            <a:pPr marL="114300" indent="0">
              <a:buNone/>
            </a:pPr>
            <a:r>
              <a:rPr lang="es-ES" dirty="0"/>
              <a:t>🛑</a:t>
            </a:r>
            <a:r>
              <a:rPr lang="es-CL" dirty="0"/>
              <a:t> Rotación</a:t>
            </a:r>
          </a:p>
          <a:p>
            <a:pPr marL="114300" indent="0">
              <a:buNone/>
            </a:pPr>
            <a:r>
              <a:rPr lang="es-ES" dirty="0">
                <a:solidFill>
                  <a:srgbClr val="595959"/>
                </a:solidFill>
                <a:latin typeface="Helvetica Neue" panose="020B0604020202020204" charset="0"/>
                <a:ea typeface="Helvetica Neue" panose="020B0604020202020204" charset="0"/>
                <a:cs typeface="Helvetica Neue" panose="020B0604020202020204" charset="0"/>
              </a:rPr>
              <a:t>🍻 </a:t>
            </a:r>
            <a:r>
              <a:rPr lang="es-CL" dirty="0"/>
              <a:t>Compañerismo</a:t>
            </a:r>
          </a:p>
          <a:p>
            <a:pPr marL="114300" indent="0">
              <a:buNone/>
            </a:pPr>
            <a:r>
              <a:rPr lang="es-ES" dirty="0">
                <a:solidFill>
                  <a:srgbClr val="595959"/>
                </a:solidFill>
                <a:latin typeface="Helvetica Neue" panose="020B0604020202020204" charset="0"/>
                <a:ea typeface="Helvetica Neue" panose="020B0604020202020204" charset="0"/>
                <a:cs typeface="Helvetica Neue" panose="020B0604020202020204" charset="0"/>
              </a:rPr>
              <a:t>🧩 </a:t>
            </a:r>
            <a:r>
              <a:rPr lang="es-CL" dirty="0">
                <a:solidFill>
                  <a:srgbClr val="595959"/>
                </a:solidFill>
                <a:latin typeface="Helvetica Neue" panose="020B0604020202020204" charset="0"/>
                <a:ea typeface="Helvetica Neue" panose="020B0604020202020204" charset="0"/>
                <a:cs typeface="Helvetica Neue" panose="020B0604020202020204" charset="0"/>
              </a:rPr>
              <a:t>Cohesión</a:t>
            </a:r>
            <a:endParaRPr lang="es-CL" dirty="0"/>
          </a:p>
          <a:p>
            <a:pPr marL="114300" indent="0">
              <a:buNone/>
            </a:pPr>
            <a:r>
              <a:rPr lang="es-ES" sz="1800" b="0" i="0" dirty="0">
                <a:solidFill>
                  <a:srgbClr val="595959"/>
                </a:solidFill>
                <a:effectLst/>
                <a:latin typeface="Helvetica Neue" panose="020B0604020202020204" charset="0"/>
                <a:ea typeface="Helvetica Neue" panose="020B0604020202020204" charset="0"/>
                <a:cs typeface="Helvetica Neue" panose="020B0604020202020204" charset="0"/>
              </a:rPr>
              <a:t>🥇</a:t>
            </a: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 Liderazgo situacional</a:t>
            </a:r>
          </a:p>
          <a:p>
            <a:pPr marL="114300" indent="0">
              <a:buNone/>
            </a:pPr>
            <a:endParaRPr lang="es-CL" dirty="0">
              <a:solidFill>
                <a:srgbClr val="595959"/>
              </a:solidFill>
              <a:latin typeface="Helvetica Neue" panose="020B0604020202020204" charset="0"/>
            </a:endParaRPr>
          </a:p>
          <a:p>
            <a:pPr marL="114300" indent="0">
              <a:buNone/>
            </a:pPr>
            <a:endParaRPr lang="es-CL" dirty="0">
              <a:solidFill>
                <a:srgbClr val="595959"/>
              </a:solidFill>
              <a:latin typeface="Helvetica Neue" panose="020B0604020202020204" charset="0"/>
            </a:endParaRPr>
          </a:p>
          <a:p>
            <a:pPr marL="114300" indent="0">
              <a:buNone/>
            </a:pPr>
            <a:endParaRPr lang="es-CL" dirty="0">
              <a:solidFill>
                <a:srgbClr val="595959"/>
              </a:solidFill>
              <a:latin typeface="Helvetica Neue" panose="020B0604020202020204" charset="0"/>
            </a:endParaRPr>
          </a:p>
          <a:p>
            <a:pPr marL="114300" indent="0">
              <a:buNone/>
            </a:pPr>
            <a:endParaRPr lang="es-CL" dirty="0">
              <a:solidFill>
                <a:srgbClr val="595959"/>
              </a:solidFill>
              <a:latin typeface="Helvetica Neue" panose="020B0604020202020204" charset="0"/>
            </a:endParaRPr>
          </a:p>
          <a:p>
            <a:pPr marL="114300" indent="0">
              <a:buNone/>
            </a:pPr>
            <a:r>
              <a:rPr lang="en-US" dirty="0"/>
              <a:t>Calculating the cost of employee attrition and disengagement</a:t>
            </a:r>
            <a:endParaRPr lang="es-CL" dirty="0"/>
          </a:p>
        </p:txBody>
      </p:sp>
      <p:pic>
        <p:nvPicPr>
          <p:cNvPr id="3" name="Imagen 2">
            <a:extLst>
              <a:ext uri="{FF2B5EF4-FFF2-40B4-BE49-F238E27FC236}">
                <a16:creationId xmlns:a16="http://schemas.microsoft.com/office/drawing/2014/main" id="{85665DEC-6B51-DDF0-D86D-742303B04077}"/>
              </a:ext>
            </a:extLst>
          </p:cNvPr>
          <p:cNvPicPr>
            <a:picLocks noChangeAspect="1"/>
          </p:cNvPicPr>
          <p:nvPr/>
        </p:nvPicPr>
        <p:blipFill>
          <a:blip r:embed="rId3"/>
          <a:stretch>
            <a:fillRect/>
          </a:stretch>
        </p:blipFill>
        <p:spPr>
          <a:xfrm>
            <a:off x="6778868" y="2860675"/>
            <a:ext cx="1736481" cy="1736481"/>
          </a:xfrm>
          <a:prstGeom prst="rect">
            <a:avLst/>
          </a:prstGeom>
        </p:spPr>
      </p:pic>
    </p:spTree>
    <p:extLst>
      <p:ext uri="{BB962C8B-B14F-4D97-AF65-F5344CB8AC3E}">
        <p14:creationId xmlns:p14="http://schemas.microsoft.com/office/powerpoint/2010/main" val="31828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EBE07-69E9-A1E9-CC72-A1FC01EDDDCF}"/>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AC148878-3395-3CDB-3692-0C3CE827121F}"/>
              </a:ext>
            </a:extLst>
          </p:cNvPr>
          <p:cNvSpPr>
            <a:spLocks noGrp="1"/>
          </p:cNvSpPr>
          <p:nvPr>
            <p:ph type="title"/>
          </p:nvPr>
        </p:nvSpPr>
        <p:spPr/>
        <p:txBody>
          <a:bodyPr/>
          <a:lstStyle/>
          <a:p>
            <a:r>
              <a:rPr lang="es-CL" dirty="0"/>
              <a:t>¡Recuerda! 🚨</a:t>
            </a:r>
            <a:endParaRPr lang="es-MX" dirty="0"/>
          </a:p>
        </p:txBody>
      </p:sp>
      <p:sp>
        <p:nvSpPr>
          <p:cNvPr id="5" name="Marcador de texto 4">
            <a:extLst>
              <a:ext uri="{FF2B5EF4-FFF2-40B4-BE49-F238E27FC236}">
                <a16:creationId xmlns:a16="http://schemas.microsoft.com/office/drawing/2014/main" id="{748C2BB4-547B-ADD9-965B-E76CB3DF84B2}"/>
              </a:ext>
            </a:extLst>
          </p:cNvPr>
          <p:cNvSpPr>
            <a:spLocks noGrp="1"/>
          </p:cNvSpPr>
          <p:nvPr>
            <p:ph type="body" idx="1"/>
          </p:nvPr>
        </p:nvSpPr>
        <p:spPr/>
        <p:txBody>
          <a:bodyPr/>
          <a:lstStyle/>
          <a:p>
            <a:pPr marL="114300" indent="0">
              <a:buNone/>
            </a:pPr>
            <a:r>
              <a:rPr lang="es-CL" dirty="0"/>
              <a:t>🥋 Empodera a tu equipo</a:t>
            </a:r>
            <a:endParaRPr lang="es-CL" sz="1800" b="0" i="0" dirty="0">
              <a:solidFill>
                <a:srgbClr val="595959"/>
              </a:solidFill>
              <a:effectLst/>
              <a:latin typeface="Helvetica Neue" panose="020B0604020202020204" charset="0"/>
              <a:ea typeface="Helvetica Neue" panose="020B0604020202020204" charset="0"/>
              <a:cs typeface="Helvetica Neue" panose="020B0604020202020204" charset="0"/>
            </a:endParaRPr>
          </a:p>
          <a:p>
            <a:pPr marL="114300" indent="0">
              <a:buNone/>
            </a:pPr>
            <a:r>
              <a:rPr lang="es-CL" dirty="0"/>
              <a:t>🧭 </a:t>
            </a:r>
            <a:r>
              <a:rPr lang="es-CL" dirty="0">
                <a:solidFill>
                  <a:srgbClr val="595959"/>
                </a:solidFill>
                <a:latin typeface="Helvetica Neue" panose="020B0604020202020204" charset="0"/>
                <a:ea typeface="Helvetica Neue" panose="020B0604020202020204" charset="0"/>
                <a:cs typeface="Helvetica Neue" panose="020B0604020202020204" charset="0"/>
              </a:rPr>
              <a:t>Eres un mentor</a:t>
            </a:r>
          </a:p>
          <a:p>
            <a:pPr marL="114300" indent="0">
              <a:buNone/>
            </a:pPr>
            <a:r>
              <a:rPr lang="es-CL" dirty="0"/>
              <a:t>🥏 </a:t>
            </a: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Delega</a:t>
            </a:r>
          </a:p>
          <a:p>
            <a:pPr marL="114300" indent="0">
              <a:buNone/>
            </a:pPr>
            <a:r>
              <a:rPr lang="es-CL" dirty="0"/>
              <a:t>🤝 Los 1:1 son tu mejor arma</a:t>
            </a:r>
            <a:endParaRPr lang="es-CL" sz="1800" b="0" i="0" dirty="0">
              <a:solidFill>
                <a:srgbClr val="595959"/>
              </a:solidFill>
              <a:effectLst/>
              <a:latin typeface="Helvetica Neue" panose="020B0604020202020204" charset="0"/>
              <a:ea typeface="Helvetica Neue" panose="020B0604020202020204" charset="0"/>
              <a:cs typeface="Helvetica Neue" panose="020B0604020202020204" charset="0"/>
            </a:endParaRPr>
          </a:p>
          <a:p>
            <a:pPr marL="114300" indent="0">
              <a:buNone/>
            </a:pPr>
            <a:r>
              <a:rPr lang="es-CL" dirty="0">
                <a:solidFill>
                  <a:srgbClr val="595959"/>
                </a:solidFill>
                <a:latin typeface="Helvetica Neue" panose="020B0604020202020204" charset="0"/>
                <a:ea typeface="Helvetica Neue" panose="020B0604020202020204" charset="0"/>
                <a:cs typeface="Helvetica Neue" panose="020B0604020202020204" charset="0"/>
              </a:rPr>
              <a:t>🦜 Comunica sin límites – incluye contexto</a:t>
            </a:r>
          </a:p>
          <a:p>
            <a:pPr marL="114300" indent="0">
              <a:buNone/>
            </a:pPr>
            <a:r>
              <a:rPr lang="es-CL" dirty="0"/>
              <a:t>🧹 </a:t>
            </a:r>
            <a:r>
              <a:rPr lang="es-CL" sz="1800" b="0" i="0" dirty="0">
                <a:solidFill>
                  <a:srgbClr val="595959"/>
                </a:solidFill>
                <a:effectLst/>
                <a:latin typeface="Helvetica Neue" panose="020B0604020202020204" charset="0"/>
                <a:ea typeface="Helvetica Neue" panose="020B0604020202020204" charset="0"/>
                <a:cs typeface="Helvetica Neue" panose="020B0604020202020204" charset="0"/>
              </a:rPr>
              <a:t>Remueve el caos</a:t>
            </a:r>
          </a:p>
        </p:txBody>
      </p:sp>
    </p:spTree>
    <p:extLst>
      <p:ext uri="{BB962C8B-B14F-4D97-AF65-F5344CB8AC3E}">
        <p14:creationId xmlns:p14="http://schemas.microsoft.com/office/powerpoint/2010/main" val="154889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62BEC-79FA-F495-BA23-5FA55CD3B355}"/>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2FE806EF-7E83-E315-AE2D-CAE0ACE2E2C3}"/>
              </a:ext>
            </a:extLst>
          </p:cNvPr>
          <p:cNvPicPr>
            <a:picLocks noChangeAspect="1"/>
          </p:cNvPicPr>
          <p:nvPr/>
        </p:nvPicPr>
        <p:blipFill rotWithShape="1">
          <a:blip r:embed="rId2"/>
          <a:srcRect t="21539" b="22212"/>
          <a:stretch/>
        </p:blipFill>
        <p:spPr>
          <a:xfrm>
            <a:off x="0" y="0"/>
            <a:ext cx="9144000" cy="5143500"/>
          </a:xfrm>
          <a:prstGeom prst="rect">
            <a:avLst/>
          </a:prstGeom>
        </p:spPr>
      </p:pic>
    </p:spTree>
    <p:extLst>
      <p:ext uri="{BB962C8B-B14F-4D97-AF65-F5344CB8AC3E}">
        <p14:creationId xmlns:p14="http://schemas.microsoft.com/office/powerpoint/2010/main" val="1772946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AE8275-014E-1A60-7D59-984D0EF6058D}"/>
              </a:ext>
            </a:extLst>
          </p:cNvPr>
          <p:cNvSpPr>
            <a:spLocks noGrp="1"/>
          </p:cNvSpPr>
          <p:nvPr>
            <p:ph type="title"/>
          </p:nvPr>
        </p:nvSpPr>
        <p:spPr>
          <a:xfrm>
            <a:off x="311700" y="696854"/>
            <a:ext cx="8520600" cy="841800"/>
          </a:xfrm>
        </p:spPr>
        <p:txBody>
          <a:bodyPr/>
          <a:lstStyle/>
          <a:p>
            <a:r>
              <a:rPr lang="es-CL" dirty="0"/>
              <a:t>ROTI </a:t>
            </a:r>
            <a:r>
              <a:rPr lang="es-CL" dirty="0" err="1"/>
              <a:t>feedback</a:t>
            </a:r>
            <a:endParaRPr lang="es-MX" dirty="0"/>
          </a:p>
        </p:txBody>
      </p:sp>
      <p:pic>
        <p:nvPicPr>
          <p:cNvPr id="6" name="Imagen 5">
            <a:extLst>
              <a:ext uri="{FF2B5EF4-FFF2-40B4-BE49-F238E27FC236}">
                <a16:creationId xmlns:a16="http://schemas.microsoft.com/office/drawing/2014/main" id="{82120FA8-1C14-7E95-1D3F-E33CF7241F89}"/>
              </a:ext>
            </a:extLst>
          </p:cNvPr>
          <p:cNvPicPr>
            <a:picLocks noChangeAspect="1"/>
          </p:cNvPicPr>
          <p:nvPr/>
        </p:nvPicPr>
        <p:blipFill rotWithShape="1">
          <a:blip r:embed="rId2"/>
          <a:srcRect l="24949" t="37271" r="24542" b="14867"/>
          <a:stretch/>
        </p:blipFill>
        <p:spPr>
          <a:xfrm>
            <a:off x="3481753" y="1969477"/>
            <a:ext cx="2180493" cy="2066192"/>
          </a:xfrm>
          <a:prstGeom prst="rect">
            <a:avLst/>
          </a:prstGeom>
        </p:spPr>
      </p:pic>
    </p:spTree>
    <p:extLst>
      <p:ext uri="{BB962C8B-B14F-4D97-AF65-F5344CB8AC3E}">
        <p14:creationId xmlns:p14="http://schemas.microsoft.com/office/powerpoint/2010/main" val="3420261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761</Words>
  <Application>Microsoft Office PowerPoint</Application>
  <PresentationFormat>Presentación en pantalla (16:9)</PresentationFormat>
  <Paragraphs>55</Paragraphs>
  <Slides>13</Slides>
  <Notes>6</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13</vt:i4>
      </vt:variant>
    </vt:vector>
  </HeadingPairs>
  <TitlesOfParts>
    <vt:vector size="16" baseType="lpstr">
      <vt:lpstr>Helvetica Neue</vt:lpstr>
      <vt:lpstr>Arial</vt:lpstr>
      <vt:lpstr>Simple Light</vt:lpstr>
      <vt:lpstr>Liderazgo en Tecnología</vt:lpstr>
      <vt:lpstr>¿Cómo se mide la eficiencia 🦾?</vt:lpstr>
      <vt:lpstr>Cómo se mide la eficiencia🦾</vt:lpstr>
      <vt:lpstr>Cultura en equipos de ingeniería 🦾</vt:lpstr>
      <vt:lpstr>Cómo deberíamos medir la eficiencia🦾</vt:lpstr>
      <vt:lpstr>Hay más que solo números…</vt:lpstr>
      <vt:lpstr>¡Recuerda! 🚨</vt:lpstr>
      <vt:lpstr>Presentación de PowerPoint</vt:lpstr>
      <vt:lpstr>ROTI feedback</vt:lpstr>
      <vt:lpstr>One more thing…</vt:lpstr>
      <vt:lpstr>Liderazgo en Tecnología</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Liderazgo en Tecnología</dc:title>
  <cp:lastModifiedBy>Juan E. Bastidas</cp:lastModifiedBy>
  <cp:revision>13</cp:revision>
  <dcterms:modified xsi:type="dcterms:W3CDTF">2024-02-28T19:18:01Z</dcterms:modified>
</cp:coreProperties>
</file>